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63" r:id="rId5"/>
    <p:sldId id="262" r:id="rId6"/>
    <p:sldId id="274" r:id="rId7"/>
    <p:sldId id="258" r:id="rId8"/>
    <p:sldId id="261" r:id="rId9"/>
    <p:sldId id="259" r:id="rId10"/>
    <p:sldId id="266" r:id="rId11"/>
    <p:sldId id="268" r:id="rId12"/>
    <p:sldId id="264" r:id="rId13"/>
    <p:sldId id="273" r:id="rId14"/>
    <p:sldId id="275" r:id="rId15"/>
    <p:sldId id="276" r:id="rId16"/>
    <p:sldId id="278" r:id="rId17"/>
    <p:sldId id="277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9933FF"/>
    <a:srgbClr val="620C7A"/>
    <a:srgbClr val="008080"/>
    <a:srgbClr val="6699FF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7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E28FDB-F828-4045-A5FF-A28F78DF0ACC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BE1A61-786D-4B9A-B5EE-B50CA9D1423C}">
      <dgm:prSet phldrT="[Text]" custT="1"/>
      <dgm:spPr>
        <a:ln>
          <a:solidFill>
            <a:srgbClr val="620C7A"/>
          </a:solidFill>
        </a:ln>
      </dgm:spPr>
      <dgm:t>
        <a:bodyPr/>
        <a:lstStyle/>
        <a:p>
          <a:r>
            <a:rPr lang="en-US" sz="1400" b="1" dirty="0" smtClean="0">
              <a:solidFill>
                <a:srgbClr val="620C7A"/>
              </a:solidFill>
            </a:rPr>
            <a:t>Finance</a:t>
          </a:r>
        </a:p>
        <a:p>
          <a:r>
            <a:rPr lang="en-US" sz="1100" dirty="0" smtClean="0"/>
            <a:t>Physician Integration</a:t>
          </a:r>
        </a:p>
        <a:p>
          <a:r>
            <a:rPr lang="en-US" sz="1100" dirty="0" smtClean="0"/>
            <a:t>IT Infrastructure</a:t>
          </a:r>
        </a:p>
        <a:p>
          <a:r>
            <a:rPr lang="en-US" sz="1100" dirty="0" smtClean="0"/>
            <a:t>Partnership Building</a:t>
          </a:r>
          <a:endParaRPr lang="en-US" sz="1100" dirty="0"/>
        </a:p>
      </dgm:t>
    </dgm:pt>
    <dgm:pt modelId="{9105C4CA-0CE4-4CA1-A5DD-D59654DB2CC7}" type="parTrans" cxnId="{F9C9B1D9-DD87-4DA6-83AA-3475188F39C4}">
      <dgm:prSet/>
      <dgm:spPr/>
      <dgm:t>
        <a:bodyPr/>
        <a:lstStyle/>
        <a:p>
          <a:endParaRPr lang="en-US"/>
        </a:p>
      </dgm:t>
    </dgm:pt>
    <dgm:pt modelId="{1CAA7D74-A271-48A4-B86C-49E5841A1AC5}" type="sibTrans" cxnId="{F9C9B1D9-DD87-4DA6-83AA-3475188F39C4}">
      <dgm:prSet/>
      <dgm:spPr>
        <a:solidFill>
          <a:schemeClr val="accent1"/>
        </a:solidFill>
        <a:ln w="19050">
          <a:solidFill>
            <a:srgbClr val="3333CC"/>
          </a:solidFill>
        </a:ln>
      </dgm:spPr>
      <dgm:t>
        <a:bodyPr/>
        <a:lstStyle/>
        <a:p>
          <a:endParaRPr lang="en-US"/>
        </a:p>
      </dgm:t>
    </dgm:pt>
    <dgm:pt modelId="{846FFDC3-8202-4F1E-AB84-D9392DF68ED2}">
      <dgm:prSet phldrT="[Text]" custT="1"/>
      <dgm:spPr>
        <a:ln>
          <a:solidFill>
            <a:srgbClr val="620C7A"/>
          </a:solidFill>
        </a:ln>
      </dgm:spPr>
      <dgm:t>
        <a:bodyPr/>
        <a:lstStyle/>
        <a:p>
          <a:r>
            <a:rPr lang="en-US" sz="1400" b="1" dirty="0" smtClean="0">
              <a:solidFill>
                <a:srgbClr val="620C7A"/>
              </a:solidFill>
            </a:rPr>
            <a:t>Quality</a:t>
          </a:r>
        </a:p>
        <a:p>
          <a:r>
            <a:rPr lang="en-US" sz="1100" dirty="0" smtClean="0"/>
            <a:t>Clinical protocol development</a:t>
          </a:r>
        </a:p>
        <a:p>
          <a:r>
            <a:rPr lang="en-US" sz="1100" dirty="0" smtClean="0"/>
            <a:t>Effective MU communication</a:t>
          </a:r>
        </a:p>
        <a:p>
          <a:r>
            <a:rPr lang="en-US" sz="1100" dirty="0" smtClean="0"/>
            <a:t>Reducing  Care Variability</a:t>
          </a:r>
        </a:p>
        <a:p>
          <a:r>
            <a:rPr lang="en-US" sz="1100" dirty="0" smtClean="0"/>
            <a:t>Use HEDIS &amp; NFQ measurements</a:t>
          </a:r>
          <a:endParaRPr lang="en-US" sz="1100" dirty="0"/>
        </a:p>
      </dgm:t>
    </dgm:pt>
    <dgm:pt modelId="{D45C1F24-E9D9-457E-A189-3968E8983E89}" type="parTrans" cxnId="{C195A417-E367-47E7-A56E-E8330CA84EB1}">
      <dgm:prSet/>
      <dgm:spPr/>
      <dgm:t>
        <a:bodyPr/>
        <a:lstStyle/>
        <a:p>
          <a:endParaRPr lang="en-US"/>
        </a:p>
      </dgm:t>
    </dgm:pt>
    <dgm:pt modelId="{48C39E56-4364-4C66-BB5C-81B953832A9D}" type="sibTrans" cxnId="{C195A417-E367-47E7-A56E-E8330CA84EB1}">
      <dgm:prSet/>
      <dgm:spPr>
        <a:ln w="19050">
          <a:solidFill>
            <a:srgbClr val="3333CC"/>
          </a:solidFill>
        </a:ln>
      </dgm:spPr>
      <dgm:t>
        <a:bodyPr/>
        <a:lstStyle/>
        <a:p>
          <a:endParaRPr lang="en-US"/>
        </a:p>
      </dgm:t>
    </dgm:pt>
    <dgm:pt modelId="{755FFA94-626A-4D57-A7EE-3C367337E544}">
      <dgm:prSet phldrT="[Text]" custT="1"/>
      <dgm:spPr>
        <a:ln>
          <a:solidFill>
            <a:srgbClr val="620C7A"/>
          </a:solidFill>
        </a:ln>
      </dgm:spPr>
      <dgm:t>
        <a:bodyPr/>
        <a:lstStyle/>
        <a:p>
          <a:r>
            <a:rPr lang="en-US" sz="1400" b="1" dirty="0" smtClean="0">
              <a:solidFill>
                <a:srgbClr val="620C7A"/>
              </a:solidFill>
            </a:rPr>
            <a:t>Measurement</a:t>
          </a:r>
        </a:p>
        <a:p>
          <a:r>
            <a:rPr lang="en-US" sz="1100" dirty="0" smtClean="0"/>
            <a:t>-clinical protocol compliance</a:t>
          </a:r>
        </a:p>
        <a:p>
          <a:r>
            <a:rPr lang="en-US" sz="1100" dirty="0" smtClean="0"/>
            <a:t>Physician profiling</a:t>
          </a:r>
        </a:p>
        <a:p>
          <a:r>
            <a:rPr lang="en-US" sz="1100" dirty="0" smtClean="0"/>
            <a:t>Service Trends</a:t>
          </a:r>
        </a:p>
        <a:p>
          <a:r>
            <a:rPr lang="en-US" sz="1100" dirty="0" smtClean="0"/>
            <a:t>Expand BI via EHR implementation</a:t>
          </a:r>
          <a:endParaRPr lang="en-US" sz="1100" dirty="0"/>
        </a:p>
      </dgm:t>
    </dgm:pt>
    <dgm:pt modelId="{882C9456-845E-47E0-BDA5-9189CF446D23}" type="parTrans" cxnId="{7ACBA852-778A-4260-996B-760002439ACB}">
      <dgm:prSet/>
      <dgm:spPr/>
      <dgm:t>
        <a:bodyPr/>
        <a:lstStyle/>
        <a:p>
          <a:endParaRPr lang="en-US"/>
        </a:p>
      </dgm:t>
    </dgm:pt>
    <dgm:pt modelId="{00222354-0CD8-4273-A800-93AC2B32A208}" type="sibTrans" cxnId="{7ACBA852-778A-4260-996B-760002439ACB}">
      <dgm:prSet/>
      <dgm:spPr>
        <a:ln w="19050">
          <a:solidFill>
            <a:srgbClr val="3333CC"/>
          </a:solidFill>
        </a:ln>
      </dgm:spPr>
      <dgm:t>
        <a:bodyPr/>
        <a:lstStyle/>
        <a:p>
          <a:endParaRPr lang="en-US"/>
        </a:p>
      </dgm:t>
    </dgm:pt>
    <dgm:pt modelId="{1202218E-0E8C-469A-A1A2-E51BDFD21598}">
      <dgm:prSet phldrT="[Text]" custT="1"/>
      <dgm:spPr>
        <a:ln>
          <a:solidFill>
            <a:srgbClr val="620C7A"/>
          </a:solidFill>
        </a:ln>
      </dgm:spPr>
      <dgm:t>
        <a:bodyPr/>
        <a:lstStyle/>
        <a:p>
          <a:r>
            <a:rPr lang="en-US" sz="1400" b="1" dirty="0" smtClean="0">
              <a:solidFill>
                <a:srgbClr val="620C7A"/>
              </a:solidFill>
            </a:rPr>
            <a:t>Risk</a:t>
          </a:r>
        </a:p>
        <a:p>
          <a:r>
            <a:rPr lang="en-US" sz="1100" dirty="0" smtClean="0"/>
            <a:t>Population Management</a:t>
          </a:r>
        </a:p>
        <a:p>
          <a:r>
            <a:rPr lang="en-US" sz="1100" dirty="0" smtClean="0"/>
            <a:t>Minimize Variability</a:t>
          </a:r>
        </a:p>
        <a:p>
          <a:r>
            <a:rPr lang="en-US" sz="1100" dirty="0" smtClean="0"/>
            <a:t>Chronic Disease Management</a:t>
          </a:r>
        </a:p>
        <a:p>
          <a:r>
            <a:rPr lang="en-US" sz="1100" dirty="0" smtClean="0"/>
            <a:t>Reimbursement Distributions</a:t>
          </a:r>
          <a:endParaRPr lang="en-US" sz="1100" dirty="0"/>
        </a:p>
      </dgm:t>
    </dgm:pt>
    <dgm:pt modelId="{69966840-30A8-4313-A297-625DEE72EFD5}" type="parTrans" cxnId="{8E1D6D44-D959-41CE-9EC8-25EE86F4038D}">
      <dgm:prSet/>
      <dgm:spPr/>
      <dgm:t>
        <a:bodyPr/>
        <a:lstStyle/>
        <a:p>
          <a:endParaRPr lang="en-US"/>
        </a:p>
      </dgm:t>
    </dgm:pt>
    <dgm:pt modelId="{232A89AF-F3CE-4C80-924D-CE6743891B7E}" type="sibTrans" cxnId="{8E1D6D44-D959-41CE-9EC8-25EE86F4038D}">
      <dgm:prSet/>
      <dgm:spPr>
        <a:ln w="19050">
          <a:solidFill>
            <a:srgbClr val="3333CC"/>
          </a:solidFill>
        </a:ln>
      </dgm:spPr>
      <dgm:t>
        <a:bodyPr/>
        <a:lstStyle/>
        <a:p>
          <a:endParaRPr lang="en-US"/>
        </a:p>
      </dgm:t>
    </dgm:pt>
    <dgm:pt modelId="{86659978-4FA2-4851-BDAE-ED4E26AFA276}" type="pres">
      <dgm:prSet presAssocID="{38E28FDB-F828-4045-A5FF-A28F78DF0AC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DF582E-4102-4942-B100-EA9B99992D1D}" type="pres">
      <dgm:prSet presAssocID="{CBBE1A61-786D-4B9A-B5EE-B50CA9D1423C}" presName="node" presStyleLbl="node1" presStyleIdx="0" presStyleCnt="4" custScaleX="179645" custScaleY="884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EAC2C-4C3C-4FD5-B298-0721DF9582AE}" type="pres">
      <dgm:prSet presAssocID="{CBBE1A61-786D-4B9A-B5EE-B50CA9D1423C}" presName="spNode" presStyleCnt="0"/>
      <dgm:spPr/>
    </dgm:pt>
    <dgm:pt modelId="{C1C843C1-EBA0-468C-90CB-DDBBA46565F8}" type="pres">
      <dgm:prSet presAssocID="{1CAA7D74-A271-48A4-B86C-49E5841A1AC5}" presName="sibTrans" presStyleLbl="sibTrans1D1" presStyleIdx="0" presStyleCnt="4"/>
      <dgm:spPr/>
      <dgm:t>
        <a:bodyPr/>
        <a:lstStyle/>
        <a:p>
          <a:endParaRPr lang="en-US"/>
        </a:p>
      </dgm:t>
    </dgm:pt>
    <dgm:pt modelId="{D67B7C54-1497-4CA4-B34F-DCC50819D43F}" type="pres">
      <dgm:prSet presAssocID="{846FFDC3-8202-4F1E-AB84-D9392DF68ED2}" presName="node" presStyleLbl="node1" presStyleIdx="1" presStyleCnt="4" custScaleX="1711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59A661-D574-466B-8575-C9FD35E4A701}" type="pres">
      <dgm:prSet presAssocID="{846FFDC3-8202-4F1E-AB84-D9392DF68ED2}" presName="spNode" presStyleCnt="0"/>
      <dgm:spPr/>
    </dgm:pt>
    <dgm:pt modelId="{F94BF5F9-3F29-43E5-8756-394C2F7D042B}" type="pres">
      <dgm:prSet presAssocID="{48C39E56-4364-4C66-BB5C-81B953832A9D}" presName="sibTrans" presStyleLbl="sibTrans1D1" presStyleIdx="1" presStyleCnt="4"/>
      <dgm:spPr/>
      <dgm:t>
        <a:bodyPr/>
        <a:lstStyle/>
        <a:p>
          <a:endParaRPr lang="en-US"/>
        </a:p>
      </dgm:t>
    </dgm:pt>
    <dgm:pt modelId="{2C143D9B-3194-46FF-B176-A123E5AE2146}" type="pres">
      <dgm:prSet presAssocID="{755FFA94-626A-4D57-A7EE-3C367337E544}" presName="node" presStyleLbl="node1" presStyleIdx="2" presStyleCnt="4" custScaleX="1946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021BE-5743-4F53-AECE-A142E536DC67}" type="pres">
      <dgm:prSet presAssocID="{755FFA94-626A-4D57-A7EE-3C367337E544}" presName="spNode" presStyleCnt="0"/>
      <dgm:spPr/>
    </dgm:pt>
    <dgm:pt modelId="{9105F409-02D7-43AB-BC56-C56D8DBC5A27}" type="pres">
      <dgm:prSet presAssocID="{00222354-0CD8-4273-A800-93AC2B32A208}" presName="sibTrans" presStyleLbl="sibTrans1D1" presStyleIdx="2" presStyleCnt="4"/>
      <dgm:spPr/>
      <dgm:t>
        <a:bodyPr/>
        <a:lstStyle/>
        <a:p>
          <a:endParaRPr lang="en-US"/>
        </a:p>
      </dgm:t>
    </dgm:pt>
    <dgm:pt modelId="{78F01DF3-EB9B-419C-8133-3C35C11E3536}" type="pres">
      <dgm:prSet presAssocID="{1202218E-0E8C-469A-A1A2-E51BDFD21598}" presName="node" presStyleLbl="node1" presStyleIdx="3" presStyleCnt="4" custScaleX="147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FC98BE-ADA7-49BA-B5B9-211024121D85}" type="pres">
      <dgm:prSet presAssocID="{1202218E-0E8C-469A-A1A2-E51BDFD21598}" presName="spNode" presStyleCnt="0"/>
      <dgm:spPr/>
    </dgm:pt>
    <dgm:pt modelId="{ACCADCA2-9EC4-4B6F-92BA-2FBD90B59A98}" type="pres">
      <dgm:prSet presAssocID="{232A89AF-F3CE-4C80-924D-CE6743891B7E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C05EEDCD-3D23-4F2E-8FC7-831B18D4EB1F}" type="presOf" srcId="{1202218E-0E8C-469A-A1A2-E51BDFD21598}" destId="{78F01DF3-EB9B-419C-8133-3C35C11E3536}" srcOrd="0" destOrd="0" presId="urn:microsoft.com/office/officeart/2005/8/layout/cycle6"/>
    <dgm:cxn modelId="{8DA25A66-CBD7-43FC-B16A-2DE8A3FA5634}" type="presOf" srcId="{00222354-0CD8-4273-A800-93AC2B32A208}" destId="{9105F409-02D7-43AB-BC56-C56D8DBC5A27}" srcOrd="0" destOrd="0" presId="urn:microsoft.com/office/officeart/2005/8/layout/cycle6"/>
    <dgm:cxn modelId="{7ACBA852-778A-4260-996B-760002439ACB}" srcId="{38E28FDB-F828-4045-A5FF-A28F78DF0ACC}" destId="{755FFA94-626A-4D57-A7EE-3C367337E544}" srcOrd="2" destOrd="0" parTransId="{882C9456-845E-47E0-BDA5-9189CF446D23}" sibTransId="{00222354-0CD8-4273-A800-93AC2B32A208}"/>
    <dgm:cxn modelId="{8E1D6D44-D959-41CE-9EC8-25EE86F4038D}" srcId="{38E28FDB-F828-4045-A5FF-A28F78DF0ACC}" destId="{1202218E-0E8C-469A-A1A2-E51BDFD21598}" srcOrd="3" destOrd="0" parTransId="{69966840-30A8-4313-A297-625DEE72EFD5}" sibTransId="{232A89AF-F3CE-4C80-924D-CE6743891B7E}"/>
    <dgm:cxn modelId="{C195A417-E367-47E7-A56E-E8330CA84EB1}" srcId="{38E28FDB-F828-4045-A5FF-A28F78DF0ACC}" destId="{846FFDC3-8202-4F1E-AB84-D9392DF68ED2}" srcOrd="1" destOrd="0" parTransId="{D45C1F24-E9D9-457E-A189-3968E8983E89}" sibTransId="{48C39E56-4364-4C66-BB5C-81B953832A9D}"/>
    <dgm:cxn modelId="{DE8D1FAC-E53E-403E-8163-A978DC42A0AE}" type="presOf" srcId="{1CAA7D74-A271-48A4-B86C-49E5841A1AC5}" destId="{C1C843C1-EBA0-468C-90CB-DDBBA46565F8}" srcOrd="0" destOrd="0" presId="urn:microsoft.com/office/officeart/2005/8/layout/cycle6"/>
    <dgm:cxn modelId="{F9C9B1D9-DD87-4DA6-83AA-3475188F39C4}" srcId="{38E28FDB-F828-4045-A5FF-A28F78DF0ACC}" destId="{CBBE1A61-786D-4B9A-B5EE-B50CA9D1423C}" srcOrd="0" destOrd="0" parTransId="{9105C4CA-0CE4-4CA1-A5DD-D59654DB2CC7}" sibTransId="{1CAA7D74-A271-48A4-B86C-49E5841A1AC5}"/>
    <dgm:cxn modelId="{1DD3127F-D2CA-4A09-815D-ADBAD074F263}" type="presOf" srcId="{846FFDC3-8202-4F1E-AB84-D9392DF68ED2}" destId="{D67B7C54-1497-4CA4-B34F-DCC50819D43F}" srcOrd="0" destOrd="0" presId="urn:microsoft.com/office/officeart/2005/8/layout/cycle6"/>
    <dgm:cxn modelId="{7264495D-8957-4583-BE86-940A5539A002}" type="presOf" srcId="{232A89AF-F3CE-4C80-924D-CE6743891B7E}" destId="{ACCADCA2-9EC4-4B6F-92BA-2FBD90B59A98}" srcOrd="0" destOrd="0" presId="urn:microsoft.com/office/officeart/2005/8/layout/cycle6"/>
    <dgm:cxn modelId="{67B98CB7-7C5C-4CFC-9A48-070698665098}" type="presOf" srcId="{38E28FDB-F828-4045-A5FF-A28F78DF0ACC}" destId="{86659978-4FA2-4851-BDAE-ED4E26AFA276}" srcOrd="0" destOrd="0" presId="urn:microsoft.com/office/officeart/2005/8/layout/cycle6"/>
    <dgm:cxn modelId="{844FBD1D-09C8-43FB-A5C2-990DA032AF73}" type="presOf" srcId="{CBBE1A61-786D-4B9A-B5EE-B50CA9D1423C}" destId="{73DF582E-4102-4942-B100-EA9B99992D1D}" srcOrd="0" destOrd="0" presId="urn:microsoft.com/office/officeart/2005/8/layout/cycle6"/>
    <dgm:cxn modelId="{388CDC56-5067-404F-B655-B19B7C7E917E}" type="presOf" srcId="{48C39E56-4364-4C66-BB5C-81B953832A9D}" destId="{F94BF5F9-3F29-43E5-8756-394C2F7D042B}" srcOrd="0" destOrd="0" presId="urn:microsoft.com/office/officeart/2005/8/layout/cycle6"/>
    <dgm:cxn modelId="{3800A9EA-6578-4E23-B757-2E05622749F5}" type="presOf" srcId="{755FFA94-626A-4D57-A7EE-3C367337E544}" destId="{2C143D9B-3194-46FF-B176-A123E5AE2146}" srcOrd="0" destOrd="0" presId="urn:microsoft.com/office/officeart/2005/8/layout/cycle6"/>
    <dgm:cxn modelId="{9BD238B3-3CD1-4DF7-8FD6-3844D0AD2B28}" type="presParOf" srcId="{86659978-4FA2-4851-BDAE-ED4E26AFA276}" destId="{73DF582E-4102-4942-B100-EA9B99992D1D}" srcOrd="0" destOrd="0" presId="urn:microsoft.com/office/officeart/2005/8/layout/cycle6"/>
    <dgm:cxn modelId="{44702A16-2AD0-4DFD-8629-5F26DBC680CE}" type="presParOf" srcId="{86659978-4FA2-4851-BDAE-ED4E26AFA276}" destId="{C85EAC2C-4C3C-4FD5-B298-0721DF9582AE}" srcOrd="1" destOrd="0" presId="urn:microsoft.com/office/officeart/2005/8/layout/cycle6"/>
    <dgm:cxn modelId="{C710222F-0D32-4B66-B74C-3E651EA4E424}" type="presParOf" srcId="{86659978-4FA2-4851-BDAE-ED4E26AFA276}" destId="{C1C843C1-EBA0-468C-90CB-DDBBA46565F8}" srcOrd="2" destOrd="0" presId="urn:microsoft.com/office/officeart/2005/8/layout/cycle6"/>
    <dgm:cxn modelId="{A5BFCC54-FC99-48DA-834B-97CB66B023DA}" type="presParOf" srcId="{86659978-4FA2-4851-BDAE-ED4E26AFA276}" destId="{D67B7C54-1497-4CA4-B34F-DCC50819D43F}" srcOrd="3" destOrd="0" presId="urn:microsoft.com/office/officeart/2005/8/layout/cycle6"/>
    <dgm:cxn modelId="{B53F5D02-95D9-4725-8BD0-05A431D9A2A4}" type="presParOf" srcId="{86659978-4FA2-4851-BDAE-ED4E26AFA276}" destId="{3159A661-D574-466B-8575-C9FD35E4A701}" srcOrd="4" destOrd="0" presId="urn:microsoft.com/office/officeart/2005/8/layout/cycle6"/>
    <dgm:cxn modelId="{CBF808A6-04EB-43CB-A7EF-A11308223797}" type="presParOf" srcId="{86659978-4FA2-4851-BDAE-ED4E26AFA276}" destId="{F94BF5F9-3F29-43E5-8756-394C2F7D042B}" srcOrd="5" destOrd="0" presId="urn:microsoft.com/office/officeart/2005/8/layout/cycle6"/>
    <dgm:cxn modelId="{F7D2773F-E14C-4E93-A0E2-DBFE53214A4D}" type="presParOf" srcId="{86659978-4FA2-4851-BDAE-ED4E26AFA276}" destId="{2C143D9B-3194-46FF-B176-A123E5AE2146}" srcOrd="6" destOrd="0" presId="urn:microsoft.com/office/officeart/2005/8/layout/cycle6"/>
    <dgm:cxn modelId="{709E8EFF-910C-42F0-B496-60E303A57449}" type="presParOf" srcId="{86659978-4FA2-4851-BDAE-ED4E26AFA276}" destId="{564021BE-5743-4F53-AECE-A142E536DC67}" srcOrd="7" destOrd="0" presId="urn:microsoft.com/office/officeart/2005/8/layout/cycle6"/>
    <dgm:cxn modelId="{10A28AEA-DD4C-44F0-B5CC-5048C589D72F}" type="presParOf" srcId="{86659978-4FA2-4851-BDAE-ED4E26AFA276}" destId="{9105F409-02D7-43AB-BC56-C56D8DBC5A27}" srcOrd="8" destOrd="0" presId="urn:microsoft.com/office/officeart/2005/8/layout/cycle6"/>
    <dgm:cxn modelId="{EE60348F-7E35-4B46-B0BC-3830ECB570D7}" type="presParOf" srcId="{86659978-4FA2-4851-BDAE-ED4E26AFA276}" destId="{78F01DF3-EB9B-419C-8133-3C35C11E3536}" srcOrd="9" destOrd="0" presId="urn:microsoft.com/office/officeart/2005/8/layout/cycle6"/>
    <dgm:cxn modelId="{D323069D-4585-4C32-87B3-8576C25E1BEA}" type="presParOf" srcId="{86659978-4FA2-4851-BDAE-ED4E26AFA276}" destId="{89FC98BE-ADA7-49BA-B5B9-211024121D85}" srcOrd="10" destOrd="0" presId="urn:microsoft.com/office/officeart/2005/8/layout/cycle6"/>
    <dgm:cxn modelId="{398EDDD0-6385-4E4F-A3C1-EE39FC4B000C}" type="presParOf" srcId="{86659978-4FA2-4851-BDAE-ED4E26AFA276}" destId="{ACCADCA2-9EC4-4B6F-92BA-2FBD90B59A98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DF582E-4102-4942-B100-EA9B99992D1D}">
      <dsp:nvSpPr>
        <dsp:cNvPr id="0" name=""/>
        <dsp:cNvSpPr/>
      </dsp:nvSpPr>
      <dsp:spPr>
        <a:xfrm>
          <a:off x="1981200" y="38526"/>
          <a:ext cx="3572494" cy="11433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20C7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620C7A"/>
              </a:solidFill>
            </a:rPr>
            <a:t>Finance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Physician Integration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IT Infrastructure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Partnership Building</a:t>
          </a:r>
          <a:endParaRPr lang="en-US" sz="1100" kern="1200" dirty="0"/>
        </a:p>
      </dsp:txBody>
      <dsp:txXfrm>
        <a:off x="1981200" y="38526"/>
        <a:ext cx="3572494" cy="1143358"/>
      </dsp:txXfrm>
    </dsp:sp>
    <dsp:sp modelId="{C1C843C1-EBA0-468C-90CB-DDBBA46565F8}">
      <dsp:nvSpPr>
        <dsp:cNvPr id="0" name=""/>
        <dsp:cNvSpPr/>
      </dsp:nvSpPr>
      <dsp:spPr>
        <a:xfrm>
          <a:off x="1225593" y="943652"/>
          <a:ext cx="4267558" cy="4267558"/>
        </a:xfrm>
        <a:custGeom>
          <a:avLst/>
          <a:gdLst/>
          <a:ahLst/>
          <a:cxnLst/>
          <a:rect l="0" t="0" r="0" b="0"/>
          <a:pathLst>
            <a:path>
              <a:moveTo>
                <a:pt x="3125021" y="244214"/>
              </a:moveTo>
              <a:arcTo wR="2133779" hR="2133779" stAng="17860856" swAng="2078288"/>
            </a:path>
          </a:pathLst>
        </a:custGeom>
        <a:noFill/>
        <a:ln w="19050" cap="flat" cmpd="sng" algn="ctr">
          <a:solidFill>
            <a:srgbClr val="3333CC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7B7C54-1497-4CA4-B34F-DCC50819D43F}">
      <dsp:nvSpPr>
        <dsp:cNvPr id="0" name=""/>
        <dsp:cNvSpPr/>
      </dsp:nvSpPr>
      <dsp:spPr>
        <a:xfrm>
          <a:off x="4199020" y="2097676"/>
          <a:ext cx="3404414" cy="1292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20C7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620C7A"/>
              </a:solidFill>
            </a:rPr>
            <a:t>Quality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Clinical protocol development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Effective MU communication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Reducing  Care Variability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Use HEDIS &amp; NFQ measurements</a:t>
          </a:r>
          <a:endParaRPr lang="en-US" sz="1100" kern="1200" dirty="0"/>
        </a:p>
      </dsp:txBody>
      <dsp:txXfrm>
        <a:off x="4199020" y="2097676"/>
        <a:ext cx="3404414" cy="1292616"/>
      </dsp:txXfrm>
    </dsp:sp>
    <dsp:sp modelId="{F94BF5F9-3F29-43E5-8756-394C2F7D042B}">
      <dsp:nvSpPr>
        <dsp:cNvPr id="0" name=""/>
        <dsp:cNvSpPr/>
      </dsp:nvSpPr>
      <dsp:spPr>
        <a:xfrm>
          <a:off x="1251552" y="228089"/>
          <a:ext cx="4267558" cy="4267558"/>
        </a:xfrm>
        <a:custGeom>
          <a:avLst/>
          <a:gdLst/>
          <a:ahLst/>
          <a:cxnLst/>
          <a:rect l="0" t="0" r="0" b="0"/>
          <a:pathLst>
            <a:path>
              <a:moveTo>
                <a:pt x="3997604" y="3172611"/>
              </a:moveTo>
              <a:arcTo wR="2133779" hR="2133779" stAng="1748027" swAng="1903945"/>
            </a:path>
          </a:pathLst>
        </a:custGeom>
        <a:noFill/>
        <a:ln w="19050" cap="flat" cmpd="sng" algn="ctr">
          <a:solidFill>
            <a:srgbClr val="3333CC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143D9B-3194-46FF-B176-A123E5AE2146}">
      <dsp:nvSpPr>
        <dsp:cNvPr id="0" name=""/>
        <dsp:cNvSpPr/>
      </dsp:nvSpPr>
      <dsp:spPr>
        <a:xfrm>
          <a:off x="1831983" y="4231456"/>
          <a:ext cx="3870930" cy="1292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20C7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620C7A"/>
              </a:solidFill>
            </a:rPr>
            <a:t>Measurement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-clinical protocol compliance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Physician profiling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Service Trends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Expand BI via EHR implementation</a:t>
          </a:r>
          <a:endParaRPr lang="en-US" sz="1100" kern="1200" dirty="0"/>
        </a:p>
      </dsp:txBody>
      <dsp:txXfrm>
        <a:off x="1831983" y="4231456"/>
        <a:ext cx="3870930" cy="1292616"/>
      </dsp:txXfrm>
    </dsp:sp>
    <dsp:sp modelId="{9105F409-02D7-43AB-BC56-C56D8DBC5A27}">
      <dsp:nvSpPr>
        <dsp:cNvPr id="0" name=""/>
        <dsp:cNvSpPr/>
      </dsp:nvSpPr>
      <dsp:spPr>
        <a:xfrm>
          <a:off x="2015785" y="228089"/>
          <a:ext cx="4267558" cy="4267558"/>
        </a:xfrm>
        <a:custGeom>
          <a:avLst/>
          <a:gdLst/>
          <a:ahLst/>
          <a:cxnLst/>
          <a:rect l="0" t="0" r="0" b="0"/>
          <a:pathLst>
            <a:path>
              <a:moveTo>
                <a:pt x="1094947" y="3997604"/>
              </a:moveTo>
              <a:arcTo wR="2133779" hR="2133779" stAng="7148027" swAng="1903945"/>
            </a:path>
          </a:pathLst>
        </a:custGeom>
        <a:noFill/>
        <a:ln w="19050" cap="flat" cmpd="sng" algn="ctr">
          <a:solidFill>
            <a:srgbClr val="3333CC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01DF3-EB9B-419C-8133-3C35C11E3536}">
      <dsp:nvSpPr>
        <dsp:cNvPr id="0" name=""/>
        <dsp:cNvSpPr/>
      </dsp:nvSpPr>
      <dsp:spPr>
        <a:xfrm>
          <a:off x="168964" y="2097676"/>
          <a:ext cx="2929407" cy="1292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20C7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620C7A"/>
              </a:solidFill>
            </a:rPr>
            <a:t>Risk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Population Management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Minimize Variability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Chronic Disease Management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Reimbursement Distributions</a:t>
          </a:r>
          <a:endParaRPr lang="en-US" sz="1100" kern="1200" dirty="0"/>
        </a:p>
      </dsp:txBody>
      <dsp:txXfrm>
        <a:off x="168964" y="2097676"/>
        <a:ext cx="2929407" cy="1292616"/>
      </dsp:txXfrm>
    </dsp:sp>
    <dsp:sp modelId="{ACCADCA2-9EC4-4B6F-92BA-2FBD90B59A98}">
      <dsp:nvSpPr>
        <dsp:cNvPr id="0" name=""/>
        <dsp:cNvSpPr/>
      </dsp:nvSpPr>
      <dsp:spPr>
        <a:xfrm>
          <a:off x="2041744" y="943652"/>
          <a:ext cx="4267558" cy="4267558"/>
        </a:xfrm>
        <a:custGeom>
          <a:avLst/>
          <a:gdLst/>
          <a:ahLst/>
          <a:cxnLst/>
          <a:rect l="0" t="0" r="0" b="0"/>
          <a:pathLst>
            <a:path>
              <a:moveTo>
                <a:pt x="244214" y="1142537"/>
              </a:moveTo>
              <a:arcTo wR="2133779" hR="2133779" stAng="12460856" swAng="2078288"/>
            </a:path>
          </a:pathLst>
        </a:custGeom>
        <a:noFill/>
        <a:ln w="19050" cap="flat" cmpd="sng" algn="ctr">
          <a:solidFill>
            <a:srgbClr val="3333CC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934F-AA95-4AC2-A5FD-66C5751DEB76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BD3C-6B7D-412A-A0CD-2075FC55A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934F-AA95-4AC2-A5FD-66C5751DEB76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BD3C-6B7D-412A-A0CD-2075FC55A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001" y="6538575"/>
            <a:ext cx="914399" cy="1846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934F-AA95-4AC2-A5FD-66C5751DEB76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BD3C-6B7D-412A-A0CD-2075FC55A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3934F-AA95-4AC2-A5FD-66C5751DEB76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9BD3C-6B7D-412A-A0CD-2075FC55A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cSpe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2931" y="1752600"/>
            <a:ext cx="2981069" cy="762000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4" name="Picture 3" descr="cnbc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47800"/>
            <a:ext cx="2926719" cy="2133600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pic>
        <p:nvPicPr>
          <p:cNvPr id="6" name="Picture 5" descr="MedPa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3808" y="5105400"/>
            <a:ext cx="1194816" cy="175260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7" name="Picture 6" descr="CainBro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666422"/>
            <a:ext cx="3733800" cy="2191578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8" name="Picture 7" descr="WSJhealth.png"/>
          <p:cNvPicPr>
            <a:picLocks noChangeAspect="1"/>
          </p:cNvPicPr>
          <p:nvPr/>
        </p:nvPicPr>
        <p:blipFill>
          <a:blip r:embed="rId6" cstate="print"/>
          <a:srcRect l="30004" t="36005" r="12002" b="45339"/>
          <a:stretch>
            <a:fillRect/>
          </a:stretch>
        </p:blipFill>
        <p:spPr>
          <a:xfrm>
            <a:off x="6172200" y="990600"/>
            <a:ext cx="2971800" cy="7167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9" name="Picture 8" descr="HealthAffair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71800" y="990600"/>
            <a:ext cx="3200400" cy="1530626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10" name="Picture 9" descr="cwf2.png"/>
          <p:cNvPicPr>
            <a:picLocks noChangeAspect="1"/>
          </p:cNvPicPr>
          <p:nvPr/>
        </p:nvPicPr>
        <p:blipFill>
          <a:blip r:embed="rId8" cstate="print"/>
          <a:srcRect l="16002" t="34671" r="12002" b="52006"/>
          <a:stretch>
            <a:fillRect/>
          </a:stretch>
        </p:blipFill>
        <p:spPr>
          <a:xfrm>
            <a:off x="0" y="4038600"/>
            <a:ext cx="3886201" cy="609600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</p:pic>
      <p:pic>
        <p:nvPicPr>
          <p:cNvPr id="11" name="Picture 10" descr="Moody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03173" y="5105400"/>
            <a:ext cx="4540827" cy="1752600"/>
          </a:xfrm>
          <a:prstGeom prst="rect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2" name="Picture 11" descr="kpmg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0" y="4191000"/>
            <a:ext cx="2971800" cy="574548"/>
          </a:xfrm>
          <a:prstGeom prst="rect">
            <a:avLst/>
          </a:prstGeom>
          <a:ln w="25400">
            <a:solidFill>
              <a:schemeClr val="tx2">
                <a:lumMod val="50000"/>
              </a:schemeClr>
            </a:solidFill>
          </a:ln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 prstMaterial="dkEdge"/>
        </p:spPr>
      </p:pic>
      <p:pic>
        <p:nvPicPr>
          <p:cNvPr id="13" name="Picture 12" descr="Fitch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10000" y="3962400"/>
            <a:ext cx="5334000" cy="110705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0" y="2590800"/>
            <a:ext cx="9144000" cy="1415772"/>
          </a:xfrm>
          <a:prstGeom prst="rect">
            <a:avLst/>
          </a:prstGeom>
          <a:solidFill>
            <a:srgbClr val="620C7A"/>
          </a:solidFill>
          <a:ln w="825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 w="19050">
                  <a:noFill/>
                </a:ln>
                <a:solidFill>
                  <a:schemeClr val="bg1"/>
                </a:solidFill>
                <a:latin typeface="Franklin Gothic Demi Cond" pitchFamily="34" charset="0"/>
              </a:rPr>
              <a:t>Challenge and Response  </a:t>
            </a:r>
            <a:r>
              <a:rPr lang="en-US" sz="3200" dirty="0" smtClean="0">
                <a:ln>
                  <a:solidFill>
                    <a:srgbClr val="6699FF"/>
                  </a:solidFill>
                </a:ln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… using your experience to steer direction</a:t>
            </a:r>
            <a:endParaRPr lang="en-US" sz="3200" dirty="0">
              <a:ln>
                <a:solidFill>
                  <a:srgbClr val="6699FF"/>
                </a:solidFill>
              </a:ln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3" name="Picture 2" descr="Goldsmith.png"/>
          <p:cNvPicPr>
            <a:picLocks noChangeAspect="1"/>
          </p:cNvPicPr>
          <p:nvPr/>
        </p:nvPicPr>
        <p:blipFill>
          <a:blip r:embed="rId12" cstate="print"/>
          <a:srcRect l="20002" t="28004" r="20002" b="28004"/>
          <a:stretch>
            <a:fillRect/>
          </a:stretch>
        </p:blipFill>
        <p:spPr>
          <a:xfrm>
            <a:off x="0" y="0"/>
            <a:ext cx="2910172" cy="16002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5" name="Picture 4" descr="MoodysOutlookPNG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43199" y="0"/>
            <a:ext cx="6400801" cy="978946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4876800" y="990600"/>
          <a:ext cx="3140075" cy="4064000"/>
        </p:xfrm>
        <a:graphic>
          <a:graphicData uri="http://schemas.openxmlformats.org/presentationml/2006/ole">
            <p:oleObj spid="_x0000_s1030" name="Acrobat Document" r:id="rId3" imgW="7772400" imgH="10074240" progId="AcroExch.Document.7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57200" y="762000"/>
          <a:ext cx="3505200" cy="4536558"/>
        </p:xfrm>
        <a:graphic>
          <a:graphicData uri="http://schemas.openxmlformats.org/presentationml/2006/ole">
            <p:oleObj spid="_x0000_s1026" name="Acrobat Document" r:id="rId4" imgW="7772400" imgH="10074240" progId="AcroExch.Document.7">
              <p:embed/>
            </p:oleObj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1981200" y="2209800"/>
          <a:ext cx="3140075" cy="4064000"/>
        </p:xfrm>
        <a:graphic>
          <a:graphicData uri="http://schemas.openxmlformats.org/presentationml/2006/ole">
            <p:oleObj spid="_x0000_s1027" name="Acrobat Document" r:id="rId5" imgW="7772400" imgH="10074240" progId="AcroExch.Document.7">
              <p:embed/>
            </p:oleObj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3352800" y="1456738"/>
          <a:ext cx="3368675" cy="4359862"/>
        </p:xfrm>
        <a:graphic>
          <a:graphicData uri="http://schemas.openxmlformats.org/presentationml/2006/ole">
            <p:oleObj spid="_x0000_s1029" name="Acrobat Document" r:id="rId6" imgW="7772400" imgH="10074240" progId="AcroExch.Document.7">
              <p:embed/>
            </p:oleObj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5486400" y="2209800"/>
          <a:ext cx="3355955" cy="4343400"/>
        </p:xfrm>
        <a:graphic>
          <a:graphicData uri="http://schemas.openxmlformats.org/presentationml/2006/ole">
            <p:oleObj spid="_x0000_s1028" name="Acrobat Document" r:id="rId7" imgW="7772400" imgH="10074240" progId="AcroExch.Document.7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1524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620C7A"/>
                </a:solidFill>
              </a:rPr>
              <a:t>Finding Your Data Points: </a:t>
            </a:r>
            <a:r>
              <a:rPr lang="en-US" sz="2400" dirty="0" smtClean="0">
                <a:solidFill>
                  <a:srgbClr val="620C7A"/>
                </a:solidFill>
              </a:rPr>
              <a:t>Discharge Record - extended</a:t>
            </a:r>
            <a:endParaRPr lang="en-US" sz="2400" dirty="0">
              <a:solidFill>
                <a:srgbClr val="620C7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3352800"/>
            <a:ext cx="43813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sz="3600" b="1" dirty="0" smtClean="0">
                <a:ln w="10541" cmpd="sng">
                  <a:noFill/>
                  <a:prstDash val="solid"/>
                </a:ln>
              </a:rPr>
              <a:t>the patient encounter</a:t>
            </a:r>
            <a:endParaRPr lang="en-US" sz="36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609600" y="1905000"/>
          <a:ext cx="3140075" cy="4064000"/>
        </p:xfrm>
        <a:graphic>
          <a:graphicData uri="http://schemas.openxmlformats.org/presentationml/2006/ole">
            <p:oleObj spid="_x0000_s17410" name="Acrobat Document" r:id="rId3" imgW="7772400" imgH="10074240" progId="AcroExch.Document.7">
              <p:embed/>
            </p:oleObj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1676400" y="533400"/>
          <a:ext cx="3140075" cy="4064000"/>
        </p:xfrm>
        <a:graphic>
          <a:graphicData uri="http://schemas.openxmlformats.org/presentationml/2006/ole">
            <p:oleObj spid="_x0000_s17415" name="Acrobat Document" r:id="rId4" imgW="7772400" imgH="10074240" progId="AcroExch.Document.7">
              <p:embed/>
            </p:oleObj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3124200" y="1066800"/>
          <a:ext cx="3140075" cy="4064000"/>
        </p:xfrm>
        <a:graphic>
          <a:graphicData uri="http://schemas.openxmlformats.org/presentationml/2006/ole">
            <p:oleObj spid="_x0000_s17411" name="Acrobat Document" r:id="rId5" imgW="7772400" imgH="10074240" progId="AcroExch.Document.7">
              <p:embed/>
            </p:oleObj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4191000" y="1600200"/>
          <a:ext cx="3140075" cy="4064000"/>
        </p:xfrm>
        <a:graphic>
          <a:graphicData uri="http://schemas.openxmlformats.org/presentationml/2006/ole">
            <p:oleObj spid="_x0000_s17412" name="Acrobat Document" r:id="rId6" imgW="7772400" imgH="10074240" progId="AcroExch.Document.7">
              <p:embed/>
            </p:oleObj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4648200" y="2590800"/>
          <a:ext cx="3140075" cy="4064000"/>
        </p:xfrm>
        <a:graphic>
          <a:graphicData uri="http://schemas.openxmlformats.org/presentationml/2006/ole">
            <p:oleObj spid="_x0000_s17413" name="Acrobat Document" r:id="rId7" imgW="7772400" imgH="10074240" progId="AcroExch.Document.7">
              <p:embed/>
            </p:oleObj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5791200" y="1295400"/>
          <a:ext cx="3140075" cy="4064000"/>
        </p:xfrm>
        <a:graphic>
          <a:graphicData uri="http://schemas.openxmlformats.org/presentationml/2006/ole">
            <p:oleObj spid="_x0000_s17414" name="Acrobat Document" r:id="rId8" imgW="7772400" imgH="10074240" progId="AcroExch.Document.7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1524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20C7A"/>
                </a:solidFill>
              </a:rPr>
              <a:t>Discharge Record – part 2</a:t>
            </a:r>
            <a:endParaRPr lang="en-US" sz="2400" dirty="0">
              <a:solidFill>
                <a:srgbClr val="620C7A"/>
              </a:solidFill>
            </a:endParaRPr>
          </a:p>
        </p:txBody>
      </p:sp>
      <p:pic>
        <p:nvPicPr>
          <p:cNvPr id="9" name="Picture 8" descr="brLog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9601" y="6416186"/>
            <a:ext cx="1066800" cy="2154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19200" y="1828800"/>
            <a:ext cx="6477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sz="4000" b="1" dirty="0" smtClean="0">
                <a:ln w="10541" cmpd="sng">
                  <a:noFill/>
                  <a:prstDash val="solid"/>
                </a:ln>
                <a:solidFill>
                  <a:srgbClr val="008080"/>
                </a:solidFill>
              </a:rPr>
              <a:t>	</a:t>
            </a:r>
            <a:r>
              <a:rPr lang="en-US" sz="4000" b="1" dirty="0" smtClean="0">
                <a:ln w="10541" cmpd="sng">
                  <a:noFill/>
                  <a:prstDash val="solid"/>
                </a:ln>
              </a:rPr>
              <a:t>sifting thru -- from Admit to Discharge</a:t>
            </a:r>
            <a:endParaRPr lang="en-US" sz="40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ilizD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6351" y="2209800"/>
            <a:ext cx="3382449" cy="37438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7030A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620C7A"/>
                </a:solidFill>
              </a:rPr>
              <a:t>Managing Risk – </a:t>
            </a:r>
            <a:r>
              <a:rPr lang="en-US" sz="2400" dirty="0" smtClean="0">
                <a:solidFill>
                  <a:srgbClr val="620C7A"/>
                </a:solidFill>
              </a:rPr>
              <a:t>care protocols</a:t>
            </a:r>
            <a:endParaRPr lang="en-US" sz="2400" dirty="0">
              <a:solidFill>
                <a:srgbClr val="620C7A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3352800" y="2514600"/>
            <a:ext cx="914400" cy="3048000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2590800"/>
            <a:ext cx="335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20C7A"/>
                </a:solidFill>
              </a:rPr>
              <a:t>Identifying resource consumption is important not just to minimize costs but for identifying and modifying staff  behaviors -- while still achieving optimum outcomes</a:t>
            </a:r>
            <a:endParaRPr lang="en-US" sz="2400" dirty="0">
              <a:solidFill>
                <a:srgbClr val="620C7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admit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1000" y="3810000"/>
            <a:ext cx="6893320" cy="2057400"/>
          </a:xfrm>
          <a:prstGeom prst="rect">
            <a:avLst/>
          </a:prstGeom>
          <a:ln w="25400">
            <a:solidFill>
              <a:srgbClr val="620C7A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1000" y="3810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620C7A"/>
                </a:solidFill>
              </a:rPr>
              <a:t>Managing Risk- </a:t>
            </a:r>
            <a:r>
              <a:rPr lang="en-US" sz="2400" dirty="0" smtClean="0">
                <a:solidFill>
                  <a:srgbClr val="620C7A"/>
                </a:solidFill>
              </a:rPr>
              <a:t>locating readmissions</a:t>
            </a:r>
            <a:endParaRPr lang="en-US" sz="2400" dirty="0">
              <a:solidFill>
                <a:srgbClr val="620C7A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4343400" y="609600"/>
            <a:ext cx="4572000" cy="3124200"/>
          </a:xfrm>
          <a:prstGeom prst="wedgeEllipseCallout">
            <a:avLst/>
          </a:prstGeom>
          <a:solidFill>
            <a:srgbClr val="620C7A"/>
          </a:solidFill>
          <a:effectLst>
            <a:innerShdw blurRad="63500" dist="50800" dir="18900000">
              <a:srgbClr val="6699FF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76800" y="1219200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V Boli" pitchFamily="2" charset="0"/>
                <a:cs typeface="MV Boli" pitchFamily="2" charset="0"/>
              </a:rPr>
              <a:t> … staff protests aside, locating readmissions can be achieved  within a spreadsheet by appropriately sorting discharges using conditional formatting report features.</a:t>
            </a:r>
            <a:endParaRPr lang="en-US" sz="2000" dirty="0"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620C7A"/>
                </a:solidFill>
              </a:rPr>
              <a:t>Managing Risk- </a:t>
            </a:r>
            <a:r>
              <a:rPr lang="en-US" sz="2400" dirty="0" smtClean="0">
                <a:solidFill>
                  <a:srgbClr val="620C7A"/>
                </a:solidFill>
              </a:rPr>
              <a:t>adverse events</a:t>
            </a:r>
            <a:endParaRPr lang="en-US" sz="2400" dirty="0">
              <a:solidFill>
                <a:srgbClr val="620C7A"/>
              </a:solidFill>
            </a:endParaRPr>
          </a:p>
        </p:txBody>
      </p:sp>
      <p:pic>
        <p:nvPicPr>
          <p:cNvPr id="3" name="Picture 2" descr="AdverseEv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438400"/>
            <a:ext cx="4562857" cy="1772678"/>
          </a:xfrm>
          <a:prstGeom prst="rect">
            <a:avLst/>
          </a:prstGeom>
          <a:ln w="25400">
            <a:solidFill>
              <a:srgbClr val="620C7A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638800" y="2743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20C7A"/>
                </a:solidFill>
              </a:rPr>
              <a:t>Payment denials due to patient harm is the </a:t>
            </a:r>
            <a:r>
              <a:rPr lang="en-US" b="1" dirty="0" smtClean="0">
                <a:solidFill>
                  <a:srgbClr val="620C7A"/>
                </a:solidFill>
              </a:rPr>
              <a:t>new normal</a:t>
            </a:r>
            <a:endParaRPr lang="en-US" b="1" dirty="0">
              <a:solidFill>
                <a:srgbClr val="620C7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981200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620C7A"/>
                </a:solidFill>
              </a:rPr>
              <a:t> </a:t>
            </a:r>
            <a:endParaRPr lang="en-US" sz="2400" dirty="0" smtClean="0">
              <a:solidFill>
                <a:srgbClr val="620C7A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620C7A"/>
                </a:solidFill>
              </a:rPr>
              <a:t>Straight salary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620C7A"/>
                </a:solidFill>
              </a:rPr>
              <a:t>Equal shares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620C7A"/>
                </a:solidFill>
              </a:rPr>
              <a:t>Productivity based comp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620C7A"/>
                </a:solidFill>
              </a:rPr>
              <a:t>Incentive based comp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620C7A"/>
                </a:solidFill>
              </a:rPr>
              <a:t>Capitation</a:t>
            </a:r>
            <a:endParaRPr lang="en-US" sz="2400" dirty="0">
              <a:solidFill>
                <a:srgbClr val="620C7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20C7A"/>
                </a:solidFill>
              </a:rPr>
              <a:t>Finance </a:t>
            </a:r>
            <a:r>
              <a:rPr lang="en-US" b="1" dirty="0" smtClean="0">
                <a:solidFill>
                  <a:srgbClr val="620C7A"/>
                </a:solidFill>
              </a:rPr>
              <a:t>-Physician Integration-Compensation</a:t>
            </a:r>
          </a:p>
        </p:txBody>
      </p:sp>
      <p:pic>
        <p:nvPicPr>
          <p:cNvPr id="5" name="Picture 4" descr="MEDEQ025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7010400" y="762000"/>
            <a:ext cx="1752600" cy="103904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19600" y="1828800"/>
            <a:ext cx="4038600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3333CC"/>
                </a:solidFill>
              </a:rPr>
              <a:t>How Has the Rise of Physician Employment Changed Hospitals' Recruitment Strategies?    </a:t>
            </a:r>
            <a:r>
              <a:rPr lang="en-US" sz="800" b="1" dirty="0" smtClean="0">
                <a:solidFill>
                  <a:srgbClr val="3333CC"/>
                </a:solidFill>
              </a:rPr>
              <a:t>Becker’s Hospital Review</a:t>
            </a:r>
          </a:p>
          <a:p>
            <a:endParaRPr lang="en-US" sz="900" b="1" dirty="0" smtClean="0">
              <a:solidFill>
                <a:srgbClr val="3333CC"/>
              </a:solidFill>
            </a:endParaRPr>
          </a:p>
          <a:p>
            <a:r>
              <a:rPr lang="en-US" sz="1000" dirty="0" smtClean="0">
                <a:solidFill>
                  <a:srgbClr val="3333CC"/>
                </a:solidFill>
              </a:rPr>
              <a:t>The appeal of hospital employment to physicians is no secret. Upon completion of their training, more physicians are looking to work in either larger, independent group or hospital-owned practices, whether for financial reasons, lifestyle preferences or a combination of the two. The number of independent physicians, or providers with a financial stake in their practice, shrunk from 57 percent in 2000 to 39 percent in 2012 and a projected 36 percent in 2013, according to data from Accenture. </a:t>
            </a:r>
            <a:br>
              <a:rPr lang="en-US" sz="1000" dirty="0" smtClean="0">
                <a:solidFill>
                  <a:srgbClr val="3333CC"/>
                </a:solidFill>
              </a:rPr>
            </a:br>
            <a:r>
              <a:rPr lang="en-US" sz="1000" dirty="0" smtClean="0">
                <a:solidFill>
                  <a:srgbClr val="3333CC"/>
                </a:solidFill>
              </a:rPr>
              <a:t/>
            </a:r>
            <a:br>
              <a:rPr lang="en-US" sz="1000" dirty="0" smtClean="0">
                <a:solidFill>
                  <a:srgbClr val="3333CC"/>
                </a:solidFill>
              </a:rPr>
            </a:br>
            <a:r>
              <a:rPr lang="en-US" sz="1000" dirty="0" smtClean="0">
                <a:solidFill>
                  <a:srgbClr val="3333CC"/>
                </a:solidFill>
              </a:rPr>
              <a:t>In the latest annual Residents and Fellows Survey conducted by </a:t>
            </a:r>
            <a:r>
              <a:rPr lang="en-US" sz="1000" dirty="0" err="1" smtClean="0">
                <a:solidFill>
                  <a:srgbClr val="3333CC"/>
                </a:solidFill>
              </a:rPr>
              <a:t>Cejka</a:t>
            </a:r>
            <a:r>
              <a:rPr lang="en-US" sz="1000" dirty="0" smtClean="0">
                <a:solidFill>
                  <a:srgbClr val="3333CC"/>
                </a:solidFill>
              </a:rPr>
              <a:t> Search, 46 percent of respondents from medical schools' 2012 graduating classes said group practices were the ideal choices, while 29 percent said hospital-affiliated practices were most preferred. And interest in employment is not restricted to fresh-faced residency graduates, either. Many established physicians in private practice are losing interest in entrepreneurship and the risks associated with it. </a:t>
            </a:r>
          </a:p>
          <a:p>
            <a:endParaRPr lang="en-US" sz="1000" dirty="0" smtClean="0">
              <a:solidFill>
                <a:srgbClr val="3333CC"/>
              </a:solidFill>
            </a:endParaRPr>
          </a:p>
          <a:p>
            <a:r>
              <a:rPr lang="en-US" sz="1000" dirty="0" smtClean="0">
                <a:solidFill>
                  <a:srgbClr val="3333CC"/>
                </a:solidFill>
              </a:rPr>
              <a:t>"The fact that established physicians also want to become employed has changed hospitals' attitudes toward recruitment," says Max </a:t>
            </a:r>
            <a:r>
              <a:rPr lang="en-US" sz="1000" dirty="0" err="1" smtClean="0">
                <a:solidFill>
                  <a:srgbClr val="3333CC"/>
                </a:solidFill>
              </a:rPr>
              <a:t>Reiboldt</a:t>
            </a:r>
            <a:r>
              <a:rPr lang="en-US" sz="1000" dirty="0" smtClean="0">
                <a:solidFill>
                  <a:srgbClr val="3333CC"/>
                </a:solidFill>
              </a:rPr>
              <a:t>, CPA, president and CEO of healthcare consulting firm Coker Group. </a:t>
            </a:r>
            <a:br>
              <a:rPr lang="en-US" sz="1000" dirty="0" smtClean="0">
                <a:solidFill>
                  <a:srgbClr val="3333CC"/>
                </a:solidFill>
              </a:rPr>
            </a:br>
            <a:r>
              <a:rPr lang="en-US" sz="1000" dirty="0" smtClean="0">
                <a:solidFill>
                  <a:srgbClr val="3333CC"/>
                </a:solidFill>
              </a:rPr>
              <a:t/>
            </a:r>
            <a:br>
              <a:rPr lang="en-US" sz="1000" dirty="0" smtClean="0">
                <a:solidFill>
                  <a:srgbClr val="3333CC"/>
                </a:solidFill>
              </a:rPr>
            </a:br>
            <a:r>
              <a:rPr lang="en-US" sz="1000" dirty="0" smtClean="0">
                <a:solidFill>
                  <a:srgbClr val="3333CC"/>
                </a:solidFill>
              </a:rPr>
              <a:t>These findings suggest a natural and progressive physician exodus from private practice into group practices and health systems, begging the question of whether physician recruitment is still imperative to hospitals these days. </a:t>
            </a:r>
            <a:endParaRPr lang="en-US" sz="1000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981200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620C7A"/>
                </a:solidFill>
              </a:rPr>
              <a:t> </a:t>
            </a:r>
            <a:endParaRPr lang="en-US" sz="2400" dirty="0" smtClean="0">
              <a:solidFill>
                <a:srgbClr val="620C7A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620C7A"/>
                </a:solidFill>
              </a:rPr>
              <a:t>Multi-year relationship with insurer to re-engineer care processes; sharing information re ER visits and readmissions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620C7A"/>
                </a:solidFill>
              </a:rPr>
              <a:t>Improve Service Line Management that targets and manages chronic disease conditions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620C7A"/>
                </a:solidFill>
              </a:rPr>
              <a:t>Acquire benchmarks (</a:t>
            </a:r>
            <a:r>
              <a:rPr lang="en-US" i="1" dirty="0" err="1" smtClean="0">
                <a:solidFill>
                  <a:srgbClr val="620C7A"/>
                </a:solidFill>
              </a:rPr>
              <a:t>eg</a:t>
            </a:r>
            <a:r>
              <a:rPr lang="en-US" sz="2400" dirty="0" smtClean="0">
                <a:solidFill>
                  <a:srgbClr val="620C7A"/>
                </a:solidFill>
              </a:rPr>
              <a:t> HEDIS, NFQ) to measure performance and provide plausibility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620C7A"/>
                </a:solidFill>
              </a:rPr>
              <a:t>Prepare for government payment innovation </a:t>
            </a:r>
            <a:endParaRPr lang="en-US" sz="2400" dirty="0">
              <a:solidFill>
                <a:srgbClr val="620C7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20C7A"/>
                </a:solidFill>
              </a:rPr>
              <a:t>Finance </a:t>
            </a:r>
            <a:r>
              <a:rPr lang="en-US" b="1" dirty="0" smtClean="0">
                <a:solidFill>
                  <a:srgbClr val="620C7A"/>
                </a:solidFill>
              </a:rPr>
              <a:t>– ACO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990600" y="838200"/>
          <a:ext cx="7772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228600" y="1600200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800" b="1" dirty="0" smtClean="0">
                <a:ln w="50800"/>
                <a:solidFill>
                  <a:srgbClr val="620C7A"/>
                </a:solidFill>
              </a:rPr>
              <a:t>Staying Mission Focused </a:t>
            </a:r>
            <a:r>
              <a:rPr lang="en-US" sz="3200" b="1" dirty="0" smtClean="0">
                <a:ln w="50800"/>
                <a:solidFill>
                  <a:srgbClr val="620C7A"/>
                </a:solidFill>
              </a:rPr>
              <a:t>– </a:t>
            </a:r>
            <a:r>
              <a:rPr lang="en-US" sz="3600" b="1" dirty="0" smtClean="0">
                <a:ln w="50800"/>
                <a:solidFill>
                  <a:srgbClr val="620C7A"/>
                </a:solidFill>
              </a:rPr>
              <a:t>by connecting the dots</a:t>
            </a:r>
            <a:endParaRPr lang="en-US" sz="3600" b="1" dirty="0">
              <a:ln w="50800"/>
              <a:solidFill>
                <a:srgbClr val="620C7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F44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524000"/>
            <a:ext cx="1753246" cy="289560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048000" y="1905000"/>
            <a:ext cx="518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Brian Rucco collaborates with healthcare providers, insurers and industry watchdog organizations producing fact based insights about rapidly changing local healthcare environments. Business Intelligence analyses have helped clients better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manage risk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, understand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disruptive innovation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and locate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root cause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issues through data driven analyses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.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200400" y="4419600"/>
            <a:ext cx="4953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br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1" y="6339986"/>
            <a:ext cx="1066800" cy="215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990599"/>
          </a:xfrm>
        </p:spPr>
        <p:txBody>
          <a:bodyPr/>
          <a:lstStyle/>
          <a:p>
            <a:r>
              <a:rPr lang="en-US" dirty="0" smtClean="0">
                <a:solidFill>
                  <a:srgbClr val="620C7A"/>
                </a:solidFill>
              </a:rPr>
              <a:t>Managing Ambiguity</a:t>
            </a:r>
            <a:endParaRPr lang="en-US" dirty="0">
              <a:solidFill>
                <a:srgbClr val="620C7A"/>
              </a:solidFill>
            </a:endParaRPr>
          </a:p>
        </p:txBody>
      </p:sp>
      <p:pic>
        <p:nvPicPr>
          <p:cNvPr id="6" name="Picture 5" descr="HC issu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0"/>
            <a:ext cx="5791200" cy="434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4724400" y="50292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620C7A"/>
                </a:solidFill>
                <a:latin typeface="MV Boli" pitchFamily="2" charset="0"/>
                <a:cs typeface="MV Boli" pitchFamily="2" charset="0"/>
              </a:rPr>
              <a:t>… </a:t>
            </a:r>
            <a:r>
              <a:rPr lang="en-US" sz="2000" dirty="0" smtClean="0">
                <a:solidFill>
                  <a:srgbClr val="620C7A"/>
                </a:solidFill>
                <a:latin typeface="MV Boli" pitchFamily="2" charset="0"/>
                <a:cs typeface="MV Boli" pitchFamily="2" charset="0"/>
              </a:rPr>
              <a:t>using internal experiential encounter data to steer direction</a:t>
            </a:r>
            <a:endParaRPr lang="en-US" sz="2000" dirty="0">
              <a:solidFill>
                <a:srgbClr val="620C7A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7" name="Picture 6" descr="br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6400800"/>
            <a:ext cx="1066799" cy="215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248400" cy="609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620C7A"/>
                </a:solidFill>
              </a:rPr>
              <a:t>Industry Opinions  </a:t>
            </a:r>
            <a:r>
              <a:rPr lang="en-US" sz="2000" dirty="0" smtClean="0">
                <a:solidFill>
                  <a:srgbClr val="620C7A"/>
                </a:solidFill>
              </a:rPr>
              <a:t>(external)</a:t>
            </a:r>
            <a:endParaRPr lang="en-US" sz="2000" dirty="0">
              <a:solidFill>
                <a:srgbClr val="620C7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371600"/>
            <a:ext cx="4419600" cy="1200329"/>
          </a:xfrm>
          <a:prstGeom prst="rect">
            <a:avLst/>
          </a:prstGeom>
          <a:solidFill>
            <a:srgbClr val="008080">
              <a:alpha val="49804"/>
            </a:srgbClr>
          </a:solidFill>
          <a:ln w="127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6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Anticipate reduction in Medicare payments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Embrace Medicare shared savings programs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Create Accountable Care Organizations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Establish bundled payment initiatives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895600"/>
            <a:ext cx="44196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Continuing reimbursement pressures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Consolidation in size &amp; scale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Value based payment models to forefront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4038600"/>
            <a:ext cx="32004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21299999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get control of the budget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Preventive care to the forefront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4876800"/>
            <a:ext cx="4343400" cy="1477328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20999999" lon="600000" rev="3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new payment models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Physician alignment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Growth strategies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Balance sheet growth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Improved governance &amp; management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1524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80"/>
                </a:solidFill>
              </a:rPr>
              <a:t>Investment Banker</a:t>
            </a:r>
            <a:endParaRPr lang="en-US" b="1" dirty="0">
              <a:solidFill>
                <a:srgbClr val="00808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3048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Fitch Ratings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41910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99FF"/>
                </a:solidFill>
              </a:rPr>
              <a:t>US Comptroller</a:t>
            </a:r>
            <a:endParaRPr lang="en-US" b="1" dirty="0">
              <a:solidFill>
                <a:srgbClr val="6699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54102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Moody’s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14400"/>
            <a:ext cx="7696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20C7A"/>
                </a:solidFill>
              </a:rPr>
              <a:t>Future Expectations</a:t>
            </a:r>
          </a:p>
          <a:p>
            <a:r>
              <a:rPr lang="en-US" sz="2000" b="1" dirty="0" smtClean="0">
                <a:solidFill>
                  <a:srgbClr val="620C7A"/>
                </a:solidFill>
              </a:rPr>
              <a:t>	external opinions</a:t>
            </a:r>
          </a:p>
          <a:p>
            <a:r>
              <a:rPr lang="en-US" sz="2000" b="1" dirty="0" smtClean="0">
                <a:solidFill>
                  <a:srgbClr val="620C7A"/>
                </a:solidFill>
              </a:rPr>
              <a:t>	inside the industry</a:t>
            </a:r>
          </a:p>
          <a:p>
            <a:endParaRPr lang="en-US" sz="2000" b="1" dirty="0" smtClean="0">
              <a:solidFill>
                <a:srgbClr val="620C7A"/>
              </a:solidFill>
            </a:endParaRPr>
          </a:p>
          <a:p>
            <a:r>
              <a:rPr lang="en-US" sz="2800" b="1" dirty="0" smtClean="0">
                <a:solidFill>
                  <a:srgbClr val="620C7A"/>
                </a:solidFill>
              </a:rPr>
              <a:t>Industry Transformation		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620C7A"/>
                </a:solidFill>
              </a:rPr>
              <a:t>reduce variability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620C7A"/>
                </a:solidFill>
              </a:rPr>
              <a:t>manage risk</a:t>
            </a:r>
          </a:p>
          <a:p>
            <a:pPr lvl="2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620C7A"/>
                </a:solidFill>
              </a:rPr>
              <a:t>different trend lines</a:t>
            </a:r>
          </a:p>
          <a:p>
            <a:pPr lvl="2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620C7A"/>
                </a:solidFill>
              </a:rPr>
              <a:t>rethinking service line management	</a:t>
            </a:r>
            <a:r>
              <a:rPr lang="en-US" sz="2800" b="1" dirty="0" smtClean="0">
                <a:solidFill>
                  <a:srgbClr val="620C7A"/>
                </a:solidFill>
              </a:rPr>
              <a:t>	</a:t>
            </a:r>
            <a:endParaRPr lang="en-US" b="1" dirty="0" smtClean="0">
              <a:solidFill>
                <a:srgbClr val="620C7A"/>
              </a:solidFill>
            </a:endParaRPr>
          </a:p>
          <a:p>
            <a:endParaRPr lang="en-US" sz="2800" b="1" dirty="0" smtClean="0">
              <a:solidFill>
                <a:srgbClr val="620C7A"/>
              </a:solidFill>
            </a:endParaRPr>
          </a:p>
          <a:p>
            <a:r>
              <a:rPr lang="en-US" sz="2800" b="1" dirty="0" smtClean="0">
                <a:solidFill>
                  <a:srgbClr val="620C7A"/>
                </a:solidFill>
              </a:rPr>
              <a:t>Comprehending Past Trends via data points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620C7A"/>
                </a:solidFill>
              </a:rPr>
              <a:t>drilling down within the patient discharge record to:</a:t>
            </a:r>
          </a:p>
          <a:p>
            <a:pPr lvl="2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620C7A"/>
                </a:solidFill>
              </a:rPr>
              <a:t> comprehend and manage risk</a:t>
            </a:r>
            <a:endParaRPr lang="en-US" sz="1600" b="1" dirty="0" smtClean="0">
              <a:solidFill>
                <a:srgbClr val="620C7A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620C7A"/>
                </a:solidFill>
              </a:rPr>
              <a:t> manage </a:t>
            </a:r>
            <a:r>
              <a:rPr lang="en-US" sz="2000" b="1" dirty="0" smtClean="0">
                <a:solidFill>
                  <a:srgbClr val="620C7A"/>
                </a:solidFill>
              </a:rPr>
              <a:t>clinical protocol compliance</a:t>
            </a:r>
          </a:p>
          <a:p>
            <a:pPr lvl="2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620C7A"/>
                </a:solidFill>
              </a:rPr>
              <a:t> create relevant benchmarks to gauge performance</a:t>
            </a:r>
            <a:endParaRPr lang="en-US" sz="2000" b="1" dirty="0">
              <a:solidFill>
                <a:srgbClr val="620C7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B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5089020"/>
            <a:ext cx="3733801" cy="854580"/>
          </a:xfrm>
          <a:prstGeom prst="rect">
            <a:avLst/>
          </a:prstGeom>
        </p:spPr>
      </p:pic>
      <p:pic>
        <p:nvPicPr>
          <p:cNvPr id="2" name="Picture 1" descr="DiscSpe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2931" y="1752600"/>
            <a:ext cx="2981069" cy="838200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3" name="Picture 2" descr="Goldsmith.png"/>
          <p:cNvPicPr>
            <a:picLocks noChangeAspect="1"/>
          </p:cNvPicPr>
          <p:nvPr/>
        </p:nvPicPr>
        <p:blipFill>
          <a:blip r:embed="rId4" cstate="print"/>
          <a:srcRect l="20002" t="28004" r="20002" b="28004"/>
          <a:stretch>
            <a:fillRect/>
          </a:stretch>
        </p:blipFill>
        <p:spPr>
          <a:xfrm>
            <a:off x="-1" y="0"/>
            <a:ext cx="2633013" cy="14478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4" name="Picture 3" descr="cnbc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524000"/>
            <a:ext cx="2613142" cy="1905000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pic>
        <p:nvPicPr>
          <p:cNvPr id="5" name="Picture 4" descr="MoodysOutlookP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7001" y="0"/>
            <a:ext cx="6477000" cy="990600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</p:pic>
      <p:pic>
        <p:nvPicPr>
          <p:cNvPr id="6" name="Picture 5" descr="MedP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43400" y="4724400"/>
            <a:ext cx="1066800" cy="142875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7" name="Picture 6" descr="CainBro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79156" y="2667000"/>
            <a:ext cx="3764844" cy="2209800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8" name="Picture 7" descr="WSJhealth.png"/>
          <p:cNvPicPr>
            <a:picLocks noChangeAspect="1"/>
          </p:cNvPicPr>
          <p:nvPr/>
        </p:nvPicPr>
        <p:blipFill>
          <a:blip r:embed="rId9" cstate="print"/>
          <a:srcRect l="30004" t="36005" r="12002" b="45339"/>
          <a:stretch>
            <a:fillRect/>
          </a:stretch>
        </p:blipFill>
        <p:spPr>
          <a:xfrm>
            <a:off x="6172200" y="990600"/>
            <a:ext cx="2971800" cy="7167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9" name="Picture 8" descr="HealthAffair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67000" y="990600"/>
            <a:ext cx="3505200" cy="1676400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10" name="Picture 9" descr="cwf2.png"/>
          <p:cNvPicPr>
            <a:picLocks noChangeAspect="1"/>
          </p:cNvPicPr>
          <p:nvPr/>
        </p:nvPicPr>
        <p:blipFill>
          <a:blip r:embed="rId11" cstate="print"/>
          <a:srcRect l="16002" t="34671" r="12002" b="52006"/>
          <a:stretch>
            <a:fillRect/>
          </a:stretch>
        </p:blipFill>
        <p:spPr>
          <a:xfrm>
            <a:off x="4833257" y="6019800"/>
            <a:ext cx="4310743" cy="838200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</p:pic>
      <p:pic>
        <p:nvPicPr>
          <p:cNvPr id="11" name="Picture 10" descr="Moodys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4800600"/>
            <a:ext cx="4363208" cy="1684045"/>
          </a:xfrm>
          <a:prstGeom prst="rect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2" name="Picture 11" descr="kpmg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667000" y="2743200"/>
            <a:ext cx="2971800" cy="574548"/>
          </a:xfrm>
          <a:prstGeom prst="rect">
            <a:avLst/>
          </a:prstGeom>
          <a:ln w="25400">
            <a:solidFill>
              <a:schemeClr val="tx2">
                <a:lumMod val="50000"/>
              </a:schemeClr>
            </a:solidFill>
          </a:ln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 prstMaterial="dkEdge"/>
        </p:spPr>
      </p:pic>
      <p:pic>
        <p:nvPicPr>
          <p:cNvPr id="13" name="Picture 12" descr="Fitch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3505200"/>
            <a:ext cx="5562600" cy="12192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14" name="Rectangle 13"/>
          <p:cNvSpPr/>
          <p:nvPr/>
        </p:nvSpPr>
        <p:spPr>
          <a:xfrm>
            <a:off x="1600200" y="3200400"/>
            <a:ext cx="6769354" cy="1015663"/>
          </a:xfrm>
          <a:prstGeom prst="rect">
            <a:avLst/>
          </a:prstGeom>
          <a:solidFill>
            <a:schemeClr val="tx1"/>
          </a:solidFill>
          <a:scene3d>
            <a:camera prst="perspectiveContrastingRightFacing"/>
            <a:lightRig rig="sunset" dir="t"/>
          </a:scene3d>
          <a:sp3d>
            <a:bevelB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noFill/>
                  <a:prstDash val="solid"/>
                </a:ln>
                <a:solidFill>
                  <a:srgbClr val="9933FF"/>
                </a:solidFill>
              </a:rPr>
              <a:t>different</a:t>
            </a:r>
            <a:r>
              <a:rPr lang="en-US" sz="6000" b="1" cap="none" spc="0" dirty="0" smtClean="0">
                <a:ln w="10541" cmpd="sng">
                  <a:noFill/>
                  <a:prstDash val="solid"/>
                </a:ln>
                <a:solidFill>
                  <a:srgbClr val="9933FF"/>
                </a:solidFill>
                <a:effectLst/>
              </a:rPr>
              <a:t> Trend Lines</a:t>
            </a:r>
            <a:endParaRPr lang="en-US" sz="6000" b="1" cap="none" spc="0" dirty="0">
              <a:ln w="10541" cmpd="sng">
                <a:noFill/>
                <a:prstDash val="solid"/>
              </a:ln>
              <a:solidFill>
                <a:srgbClr val="9933FF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60020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20C7A"/>
                </a:solidFill>
              </a:rPr>
              <a:t>Reform creates urgency</a:t>
            </a:r>
          </a:p>
          <a:p>
            <a:r>
              <a:rPr lang="en-US" sz="2400" dirty="0" smtClean="0">
                <a:solidFill>
                  <a:srgbClr val="620C7A"/>
                </a:solidFill>
              </a:rPr>
              <a:t>	</a:t>
            </a:r>
            <a:r>
              <a:rPr lang="en-US" sz="2000" dirty="0" smtClean="0">
                <a:solidFill>
                  <a:srgbClr val="620C7A"/>
                </a:solidFill>
              </a:rPr>
              <a:t>sense of effectiveness required</a:t>
            </a:r>
          </a:p>
          <a:p>
            <a:endParaRPr lang="en-US" sz="2400" dirty="0" smtClean="0">
              <a:solidFill>
                <a:srgbClr val="620C7A"/>
              </a:solidFill>
            </a:endParaRPr>
          </a:p>
          <a:p>
            <a:r>
              <a:rPr lang="en-US" sz="2400" dirty="0" smtClean="0">
                <a:solidFill>
                  <a:srgbClr val="620C7A"/>
                </a:solidFill>
              </a:rPr>
              <a:t>Capital costs are inherent in change</a:t>
            </a:r>
          </a:p>
          <a:p>
            <a:r>
              <a:rPr lang="en-US" sz="2400" dirty="0" smtClean="0">
                <a:solidFill>
                  <a:srgbClr val="620C7A"/>
                </a:solidFill>
              </a:rPr>
              <a:t>	</a:t>
            </a:r>
            <a:r>
              <a:rPr lang="en-US" sz="2000" dirty="0" smtClean="0">
                <a:solidFill>
                  <a:srgbClr val="620C7A"/>
                </a:solidFill>
              </a:rPr>
              <a:t>builds facility experience</a:t>
            </a:r>
          </a:p>
          <a:p>
            <a:r>
              <a:rPr lang="en-US" sz="2000" dirty="0" smtClean="0">
                <a:solidFill>
                  <a:srgbClr val="620C7A"/>
                </a:solidFill>
              </a:rPr>
              <a:t>	population management skills more </a:t>
            </a:r>
            <a:r>
              <a:rPr lang="en-US" sz="2000" smtClean="0">
                <a:solidFill>
                  <a:srgbClr val="620C7A"/>
                </a:solidFill>
              </a:rPr>
              <a:t>important than 	controlling </a:t>
            </a:r>
            <a:r>
              <a:rPr lang="en-US" sz="2000" dirty="0" smtClean="0">
                <a:solidFill>
                  <a:srgbClr val="620C7A"/>
                </a:solidFill>
              </a:rPr>
              <a:t>the dollars</a:t>
            </a:r>
          </a:p>
          <a:p>
            <a:endParaRPr lang="en-US" sz="2400" dirty="0" smtClean="0">
              <a:solidFill>
                <a:srgbClr val="620C7A"/>
              </a:solidFill>
            </a:endParaRPr>
          </a:p>
          <a:p>
            <a:r>
              <a:rPr lang="en-US" sz="2400" dirty="0" smtClean="0">
                <a:solidFill>
                  <a:srgbClr val="620C7A"/>
                </a:solidFill>
              </a:rPr>
              <a:t>Organizational Development &amp; Restructuring are required  with strategic decisions in order to survive </a:t>
            </a:r>
            <a:endParaRPr lang="en-US" sz="2400" dirty="0">
              <a:solidFill>
                <a:srgbClr val="620C7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3810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20C7A"/>
                </a:solidFill>
                <a:latin typeface="+mj-lt"/>
              </a:rPr>
              <a:t>Industry Opinions  </a:t>
            </a:r>
            <a:r>
              <a:rPr lang="en-US" sz="2000" dirty="0" smtClean="0">
                <a:solidFill>
                  <a:srgbClr val="620C7A"/>
                </a:solidFill>
                <a:latin typeface="+mj-lt"/>
              </a:rPr>
              <a:t>(external)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2493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620C7A"/>
                </a:solidFill>
              </a:rPr>
              <a:t>From Here to There by Finding Your Data Points</a:t>
            </a:r>
            <a:endParaRPr lang="en-US" sz="2800" dirty="0">
              <a:solidFill>
                <a:srgbClr val="620C7A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3429000"/>
            <a:ext cx="685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20C7A"/>
                </a:solidFill>
              </a:rPr>
              <a:t>Create a comprehensive discharge database.  The database will have 100+ discreet data elements about the patient encounter.</a:t>
            </a:r>
          </a:p>
          <a:p>
            <a:endParaRPr lang="en-US" dirty="0">
              <a:solidFill>
                <a:srgbClr val="620C7A"/>
              </a:solidFill>
            </a:endParaRPr>
          </a:p>
          <a:p>
            <a:r>
              <a:rPr lang="en-US" dirty="0" smtClean="0">
                <a:solidFill>
                  <a:srgbClr val="620C7A"/>
                </a:solidFill>
              </a:rPr>
              <a:t>Recast top down analyses the provider needs detailed information and a tool to get at (manipulate) the data.</a:t>
            </a:r>
          </a:p>
          <a:p>
            <a:endParaRPr lang="en-US" dirty="0" smtClean="0">
              <a:solidFill>
                <a:srgbClr val="620C7A"/>
              </a:solidFill>
            </a:endParaRPr>
          </a:p>
          <a:p>
            <a:r>
              <a:rPr lang="en-US" dirty="0" smtClean="0">
                <a:solidFill>
                  <a:srgbClr val="620C7A"/>
                </a:solidFill>
              </a:rPr>
              <a:t>Acquire external database of regional facility discharges, duplicate report formats with clustered facility results.</a:t>
            </a:r>
          </a:p>
          <a:p>
            <a:endParaRPr lang="en-US" dirty="0" smtClean="0">
              <a:solidFill>
                <a:srgbClr val="620C7A"/>
              </a:solidFill>
            </a:endParaRPr>
          </a:p>
          <a:p>
            <a:r>
              <a:rPr lang="en-US" dirty="0" smtClean="0">
                <a:solidFill>
                  <a:srgbClr val="620C7A"/>
                </a:solidFill>
              </a:rPr>
              <a:t>Medical Management Analyses</a:t>
            </a:r>
            <a:endParaRPr lang="en-US" dirty="0">
              <a:solidFill>
                <a:srgbClr val="620C7A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99361" y="1981200"/>
            <a:ext cx="65144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sz="3600" b="1" cap="none" spc="0" dirty="0" smtClean="0">
                <a:ln w="10541" cmpd="sng">
                  <a:noFill/>
                  <a:prstDash val="solid"/>
                </a:ln>
                <a:effectLst/>
              </a:rPr>
              <a:t>Avoid unintended consequences</a:t>
            </a:r>
            <a:endParaRPr lang="en-US" sz="36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304800"/>
            <a:ext cx="62484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20C7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Industry Opinions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20C7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lang="en-US" sz="2000" b="1" dirty="0" smtClean="0">
                <a:solidFill>
                  <a:srgbClr val="620C7A"/>
                </a:solidFill>
                <a:latin typeface="+mj-lt"/>
                <a:ea typeface="+mj-ea"/>
                <a:cs typeface="+mj-cs"/>
              </a:rPr>
              <a:t>inside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20C7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620C7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600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620C7A"/>
                </a:solidFill>
              </a:rPr>
              <a:t>Creating an ACO (controlling the dollars) is attractive; but requires population skills many providers have not demonstrated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620C7A"/>
                </a:solidFill>
              </a:rPr>
              <a:t>High quality\low cost is difficult; requires responsibility for entire episode of care even when beyond walls of provider.  Reducing deviation in process is crucial.</a:t>
            </a:r>
            <a:endParaRPr lang="en-US" dirty="0">
              <a:solidFill>
                <a:srgbClr val="620C7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219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20C7A"/>
                </a:solidFill>
              </a:rPr>
              <a:t>Manage Risk</a:t>
            </a:r>
            <a:endParaRPr lang="en-US" b="1" dirty="0">
              <a:solidFill>
                <a:srgbClr val="620C7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048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20C7A"/>
                </a:solidFill>
              </a:rPr>
              <a:t>IT Infrastructure</a:t>
            </a:r>
            <a:endParaRPr lang="en-US" b="1" dirty="0">
              <a:solidFill>
                <a:srgbClr val="620C7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34290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20C7A"/>
                </a:solidFill>
              </a:rPr>
              <a:t>Implementation of EHR can be disruptive; will benefits (meaningful use) be demonstrated.</a:t>
            </a:r>
            <a:endParaRPr lang="en-US" dirty="0">
              <a:solidFill>
                <a:srgbClr val="620C7A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45720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20C7A"/>
                </a:solidFill>
              </a:rPr>
              <a:t>Relationship Building</a:t>
            </a:r>
            <a:endParaRPr lang="en-US" b="1" dirty="0">
              <a:solidFill>
                <a:srgbClr val="620C7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9530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620C7A"/>
                </a:solidFill>
              </a:rPr>
              <a:t>Incentive reimbursements will test durability of provider partnerships; care is a continuum process.  Will specialists produce quality performance measures.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620C7A"/>
                </a:solidFill>
              </a:rPr>
              <a:t>Engage patients in their care management</a:t>
            </a:r>
            <a:endParaRPr lang="en-US" dirty="0">
              <a:solidFill>
                <a:srgbClr val="620C7A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838200"/>
            <a:ext cx="464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20C7A"/>
                </a:solidFill>
              </a:rPr>
              <a:t>Everything is interrelated; changing behaviors is paramount</a:t>
            </a:r>
            <a:endParaRPr lang="en-US" sz="1400" dirty="0">
              <a:solidFill>
                <a:srgbClr val="620C7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324600" cy="7620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620C7A"/>
                </a:solidFill>
              </a:rPr>
              <a:t>Difficult Strategy Issues</a:t>
            </a:r>
            <a:br>
              <a:rPr lang="en-US" sz="2800" b="1" dirty="0" smtClean="0">
                <a:solidFill>
                  <a:srgbClr val="620C7A"/>
                </a:solidFill>
              </a:rPr>
            </a:br>
            <a:r>
              <a:rPr lang="en-US" sz="2200" b="1" dirty="0" smtClean="0">
                <a:solidFill>
                  <a:srgbClr val="620C7A"/>
                </a:solidFill>
                <a:latin typeface="MV Boli" pitchFamily="2" charset="0"/>
                <a:cs typeface="MV Boli" pitchFamily="2" charset="0"/>
              </a:rPr>
              <a:t>… everything is related</a:t>
            </a:r>
            <a:endParaRPr lang="en-US" sz="2200" b="1" dirty="0">
              <a:solidFill>
                <a:srgbClr val="620C7A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rgbClr val="620C7A"/>
                </a:solidFill>
              </a:rPr>
              <a:t>New payment models</a:t>
            </a:r>
          </a:p>
          <a:p>
            <a:r>
              <a:rPr lang="en-US" sz="2400" dirty="0" smtClean="0">
                <a:solidFill>
                  <a:srgbClr val="620C7A"/>
                </a:solidFill>
              </a:rPr>
              <a:t>Decreased physician visits</a:t>
            </a:r>
          </a:p>
          <a:p>
            <a:r>
              <a:rPr lang="en-US" sz="2400" dirty="0" smtClean="0">
                <a:solidFill>
                  <a:srgbClr val="620C7A"/>
                </a:solidFill>
              </a:rPr>
              <a:t>Competition for particular physician specialists</a:t>
            </a:r>
          </a:p>
          <a:p>
            <a:pPr lvl="1"/>
            <a:r>
              <a:rPr lang="en-US" sz="1800" dirty="0" smtClean="0">
                <a:solidFill>
                  <a:srgbClr val="620C7A"/>
                </a:solidFill>
              </a:rPr>
              <a:t>Compensation plan types</a:t>
            </a:r>
          </a:p>
          <a:p>
            <a:r>
              <a:rPr lang="en-US" sz="2400" dirty="0" smtClean="0">
                <a:solidFill>
                  <a:srgbClr val="620C7A"/>
                </a:solidFill>
              </a:rPr>
              <a:t>Questions re appropriate care		</a:t>
            </a:r>
          </a:p>
          <a:p>
            <a:pPr lvl="1"/>
            <a:r>
              <a:rPr lang="en-US" sz="1900" dirty="0" smtClean="0">
                <a:solidFill>
                  <a:srgbClr val="620C7A"/>
                </a:solidFill>
              </a:rPr>
              <a:t>Readmission penalties</a:t>
            </a:r>
          </a:p>
          <a:p>
            <a:pPr lvl="1"/>
            <a:r>
              <a:rPr lang="en-US" sz="1900" dirty="0" smtClean="0">
                <a:solidFill>
                  <a:srgbClr val="620C7A"/>
                </a:solidFill>
              </a:rPr>
              <a:t>Implement standardized care management protocols</a:t>
            </a:r>
          </a:p>
          <a:p>
            <a:pPr lvl="1"/>
            <a:r>
              <a:rPr lang="en-US" sz="1900" dirty="0" smtClean="0">
                <a:solidFill>
                  <a:srgbClr val="620C7A"/>
                </a:solidFill>
              </a:rPr>
              <a:t>Adverse  Events</a:t>
            </a:r>
          </a:p>
          <a:p>
            <a:r>
              <a:rPr lang="en-US" sz="2400" dirty="0" smtClean="0">
                <a:solidFill>
                  <a:srgbClr val="620C7A"/>
                </a:solidFill>
              </a:rPr>
              <a:t>Healthcare is becoming discretionary</a:t>
            </a:r>
          </a:p>
          <a:p>
            <a:r>
              <a:rPr lang="en-US" sz="2400" dirty="0" smtClean="0">
                <a:solidFill>
                  <a:srgbClr val="620C7A"/>
                </a:solidFill>
              </a:rPr>
              <a:t>HER can be disruptive to a physician practice</a:t>
            </a:r>
          </a:p>
          <a:p>
            <a:r>
              <a:rPr lang="en-US" sz="2400" dirty="0" smtClean="0">
                <a:solidFill>
                  <a:srgbClr val="620C7A"/>
                </a:solidFill>
              </a:rPr>
              <a:t>Ability to report performance measures</a:t>
            </a:r>
          </a:p>
          <a:p>
            <a:r>
              <a:rPr lang="en-US" sz="2400" dirty="0" smtClean="0">
                <a:solidFill>
                  <a:srgbClr val="620C7A"/>
                </a:solidFill>
              </a:rPr>
              <a:t>Transparency and cooperation between providers &amp; insurers</a:t>
            </a:r>
          </a:p>
          <a:p>
            <a:r>
              <a:rPr lang="en-US" sz="2400" dirty="0" smtClean="0">
                <a:solidFill>
                  <a:srgbClr val="620C7A"/>
                </a:solidFill>
              </a:rPr>
              <a:t>Precedes financial analyses and simulations</a:t>
            </a:r>
            <a:endParaRPr lang="en-US" sz="1900" dirty="0" smtClean="0">
              <a:solidFill>
                <a:srgbClr val="620C7A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10200" y="2362200"/>
            <a:ext cx="31711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sz="3600" b="1" dirty="0" smtClean="0">
                <a:ln w="10541" cmpd="sng">
                  <a:noFill/>
                  <a:prstDash val="solid"/>
                </a:ln>
              </a:rPr>
              <a:t>Know your past</a:t>
            </a:r>
            <a:endParaRPr lang="en-US" sz="36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5053</TotalTime>
  <Words>666</Words>
  <Application>Microsoft Office PowerPoint</Application>
  <PresentationFormat>On-screen Show (4:3)</PresentationFormat>
  <Paragraphs>130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Acrobat Document</vt:lpstr>
      <vt:lpstr>Slide 1</vt:lpstr>
      <vt:lpstr>Managing Ambiguity</vt:lpstr>
      <vt:lpstr>Industry Opinions  (external)</vt:lpstr>
      <vt:lpstr>Slide 4</vt:lpstr>
      <vt:lpstr>Slide 5</vt:lpstr>
      <vt:lpstr>Slide 6</vt:lpstr>
      <vt:lpstr>From Here to There by Finding Your Data Points</vt:lpstr>
      <vt:lpstr>Slide 8</vt:lpstr>
      <vt:lpstr>Difficult Strategy Issues … everything is related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Move the Needle</dc:title>
  <dc:creator>brucco</dc:creator>
  <cp:lastModifiedBy>brucco</cp:lastModifiedBy>
  <cp:revision>283</cp:revision>
  <dcterms:created xsi:type="dcterms:W3CDTF">2012-08-04T17:06:36Z</dcterms:created>
  <dcterms:modified xsi:type="dcterms:W3CDTF">2012-12-09T20:45:04Z</dcterms:modified>
</cp:coreProperties>
</file>